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6" r:id="rId3"/>
    <p:sldId id="260" r:id="rId4"/>
    <p:sldId id="276" r:id="rId5"/>
    <p:sldId id="271" r:id="rId6"/>
    <p:sldId id="277" r:id="rId7"/>
    <p:sldId id="279" r:id="rId8"/>
    <p:sldId id="273" r:id="rId9"/>
    <p:sldId id="274" r:id="rId10"/>
    <p:sldId id="280" r:id="rId11"/>
    <p:sldId id="275" r:id="rId12"/>
    <p:sldId id="281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FF"/>
    <a:srgbClr val="F6F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7" autoAdjust="0"/>
    <p:restoredTop sz="94021" autoAdjust="0"/>
  </p:normalViewPr>
  <p:slideViewPr>
    <p:cSldViewPr snapToGrid="0">
      <p:cViewPr>
        <p:scale>
          <a:sx n="35" d="100"/>
          <a:sy n="35" d="100"/>
        </p:scale>
        <p:origin x="2460" y="1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EC4066-E1D1-4AE4-9112-2986FB6A9821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B6987-4FE3-4842-AA3E-FA8BEEBD6B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774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B6987-4FE3-4842-AA3E-FA8BEEBD6BE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322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B6987-4FE3-4842-AA3E-FA8BEEBD6BE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421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Hello,openXD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8B6987-4FE3-4842-AA3E-FA8BEEBD6BE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376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606AD9-EB8D-EFFF-84D2-C7423A11EA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66C90BF-F11B-90A1-5FA7-A038A30223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900A28-5A61-8D75-5F9C-ED9B6B868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52EDC5-C0A1-5AD7-A365-365957A78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9613C6-0CE3-34D8-3119-2896189E9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706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F84A8-B0C0-0534-57F7-8275DE87F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DDAF701-E170-F199-C118-18FE9E4A13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65426C-C90F-F904-F3E4-164BADF32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EFB300-8BB1-D210-FEA2-126FAC7AE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7FF9C0-9CB9-8F2B-6172-AF0EAB749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083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8FC016B-1835-7E01-D27B-D57A08386D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4751618-59C8-8614-4DBB-88F420C398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0DDB67-7B8F-21A8-459C-F9BA9573A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38CCED-2980-5909-DC9A-D0205135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29FC93-5E7A-BAD9-1A5D-A9FB9FE60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4109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97D795-4478-7C6C-3889-54BA2674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BA15FA-2E1B-D443-D46D-03AD03392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74FB8E-9EB1-FFD3-8754-89B62D063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610AED-469F-3BF7-C259-87B854F06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2A8DA6-FEC0-64BA-AE23-5E360CFF3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513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22495E-63E2-846F-E26E-20DBBFA16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51B8A47-FE86-1806-423B-3F9A99E7D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1BCEB6-A829-B5F3-7A15-8A234F2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3AA553-82C9-F6FE-6D5D-F3D3DAF3B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AB99D7-AB26-2BD2-AD2A-5E0C59E67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39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8B114D-1433-6577-F7BD-82C3611D4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A9C93D-ABF0-833B-7333-9C1CB78EC5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C11525-53C7-2B62-083C-30CA2BA97A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3F790A-48BC-DFDE-A488-E713A1A97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E495AF-DD31-0D8A-CA13-10917B2CE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D038167-5A25-60A4-ED75-825D10607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0386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5E8F07-08D8-B391-F3C1-8CB4A9E31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0EE8C0-65BE-9AAE-61AA-86A367A00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999E39-283C-066E-61FB-620822DBF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E351BD-1893-8FA9-B7D6-C05A8EBEA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9DC4630-2340-70FC-784F-9D6DD47AE3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0A36339-1D5A-CC02-2AFA-A15C3F2BE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B6DD4C2-F8B5-0740-A260-F058160C0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BEFD86D-591C-B1D0-4583-F929E4872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092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96BD0F-E237-FE7C-753E-5A86213CB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C4028F7-FF5F-5B11-4DB3-C58787E34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BC0A512-EC6F-0B75-D7FD-9252C7546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434054-6D24-0130-EFD9-70FDA6157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262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8C2FACB-39EB-4B82-AAC9-E3476106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E21F30F-12A4-296E-542A-16D313F51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2E64A1-165F-D495-7A1B-915BE5C27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4271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21B145-465C-9343-DE48-7766F61B3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74CD07-124D-6441-C9C5-55803093E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2F7BE88-DC6C-1092-497A-48907B0F87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13EE4F-B5E9-1753-E2DA-6E7C6438E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09E3A4-BA68-2969-C4AB-BFEBF22A4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5FBF98-A232-912E-6C82-5C293FB1F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29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332D4-FF84-FB73-B2ED-2AB438B61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513E649-520E-E922-AC25-F6AC9AC050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252747-C9D6-9AA7-B253-FD17D6ADAA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656DB93-D3F1-F679-F8D3-3C53D25CA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86B416-E949-98A2-9DDB-E30967110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FD6F38-31CC-EFF4-E120-CE9267E1C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343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A57CBFA-AAB5-8656-188F-A91B35F1F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1D18C8-DAC9-F483-640D-7FBC2E512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ECCE76-7A4D-5193-B941-C516EB63C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087BB-31E2-4DD5-9F37-78138F1C900B}" type="datetimeFigureOut">
              <a:rPr lang="zh-CN" altLang="en-US" smtClean="0"/>
              <a:t>2024/12/14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A0515E-6B8A-41B6-7BD6-EE4694EB2E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8D5A08-F673-88C8-8401-68C28E3070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F49D7B-679B-40FB-99D3-86E87F3BEE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19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7.png"/><Relationship Id="rId4" Type="http://schemas.microsoft.com/office/2007/relationships/hdphoto" Target="../media/hdphoto5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microsoft.com/office/2007/relationships/hdphoto" Target="../media/hdphoto5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6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01BF26-B469-D04C-06F2-D60C7AB952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任意多边形: 形状 2">
            <a:extLst>
              <a:ext uri="{FF2B5EF4-FFF2-40B4-BE49-F238E27FC236}">
                <a16:creationId xmlns:a16="http://schemas.microsoft.com/office/drawing/2014/main" id="{373FC245-9145-C975-3D72-CDDA694D6561}"/>
              </a:ext>
            </a:extLst>
          </p:cNvPr>
          <p:cNvSpPr/>
          <p:nvPr/>
        </p:nvSpPr>
        <p:spPr>
          <a:xfrm rot="18907770">
            <a:off x="3707921" y="1045902"/>
            <a:ext cx="4776157" cy="4766197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6" name="任意多边形: 形状 5">
            <a:extLst>
              <a:ext uri="{FF2B5EF4-FFF2-40B4-BE49-F238E27FC236}">
                <a16:creationId xmlns:a16="http://schemas.microsoft.com/office/drawing/2014/main" id="{F32AF12D-23AB-2580-3303-40E49F294DBA}"/>
              </a:ext>
            </a:extLst>
          </p:cNvPr>
          <p:cNvSpPr/>
          <p:nvPr/>
        </p:nvSpPr>
        <p:spPr>
          <a:xfrm rot="16784720">
            <a:off x="3982946" y="1320353"/>
            <a:ext cx="4226103" cy="4217290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14" name="任意多边形: 形状 13">
            <a:extLst>
              <a:ext uri="{FF2B5EF4-FFF2-40B4-BE49-F238E27FC236}">
                <a16:creationId xmlns:a16="http://schemas.microsoft.com/office/drawing/2014/main" id="{11AF7FFD-A495-437D-29DE-465540A1DD0E}"/>
              </a:ext>
            </a:extLst>
          </p:cNvPr>
          <p:cNvSpPr/>
          <p:nvPr/>
        </p:nvSpPr>
        <p:spPr>
          <a:xfrm rot="19419735">
            <a:off x="4594264" y="1930397"/>
            <a:ext cx="3003468" cy="299720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822EC09-766C-99F1-E48E-9BE18AA99F2A}"/>
              </a:ext>
            </a:extLst>
          </p:cNvPr>
          <p:cNvSpPr txBox="1"/>
          <p:nvPr/>
        </p:nvSpPr>
        <p:spPr>
          <a:xfrm>
            <a:off x="409449" y="5526024"/>
            <a:ext cx="2912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C2301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74843E-0823-C600-3204-5CEA75AE7BC6}"/>
              </a:ext>
            </a:extLst>
          </p:cNvPr>
          <p:cNvSpPr txBox="1"/>
          <p:nvPr/>
        </p:nvSpPr>
        <p:spPr>
          <a:xfrm>
            <a:off x="8870094" y="5526024"/>
            <a:ext cx="2912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第二组</a:t>
            </a:r>
            <a:endParaRPr lang="en-US" altLang="zh-CN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5153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6CA712-B01C-B8F9-A36E-77E7767EC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BADE07D6-F5D8-5236-B7B7-2A051DF6BD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3D5EEB4B-B38B-0F13-0727-95BC5403DAD2}"/>
              </a:ext>
            </a:extLst>
          </p:cNvPr>
          <p:cNvSpPr/>
          <p:nvPr/>
        </p:nvSpPr>
        <p:spPr>
          <a:xfrm rot="18887291">
            <a:off x="7586668" y="-1509574"/>
            <a:ext cx="9879995" cy="9880673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533DE03-65A3-53F2-0A03-91EA75D3F81A}"/>
              </a:ext>
            </a:extLst>
          </p:cNvPr>
          <p:cNvSpPr txBox="1"/>
          <p:nvPr/>
        </p:nvSpPr>
        <p:spPr>
          <a:xfrm>
            <a:off x="906019" y="1768521"/>
            <a:ext cx="56045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此外，正确的心态还有助于我们取得更大的成就。当面对挫折时，正确的心态会发挥出最大的作用，使我们从一种消极的思维模式中解脱出来，不再被焦虑或消极情绪所淹没，而是在挫折面前站立得更好，让自己充满信心的把自己的事情办好。此外，正确的心态还能够给自己提供不断进步的动力，并且可以帮助我们更敏感地看待别人，了解别人更好地沟通，建立有效的关系，这些都是推动自身发展的深刻动力所在。</a:t>
            </a:r>
            <a:endParaRPr lang="zh-CN" altLang="en-US" sz="24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DFB83D-5DFE-915B-E89E-29A46952237A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改进意义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C6752FB-0949-376A-34B5-A5A62BBB396F}"/>
              </a:ext>
            </a:extLst>
          </p:cNvPr>
          <p:cNvSpPr txBox="1"/>
          <p:nvPr/>
        </p:nvSpPr>
        <p:spPr>
          <a:xfrm>
            <a:off x="-6189185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总体概述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3D04ED4-BD07-5963-5415-189FC49DC2B8}"/>
              </a:ext>
            </a:extLst>
          </p:cNvPr>
          <p:cNvSpPr txBox="1"/>
          <p:nvPr/>
        </p:nvSpPr>
        <p:spPr>
          <a:xfrm>
            <a:off x="896945" y="8675009"/>
            <a:ext cx="56045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首先，正确的心态可以使我们正确地看待各种经历，使我们不至于被自己的消极情绪所控制。我们可以增强自我调节能力，保证我们能够在紧张的环境中保持淡定和镇定，发现每一个偶然机会，从而取得成功。人在学习中，要站在努力和学习的高度，总结和执行自己的学习计划，在有效利用时间，增强模仿能力，习惯用正确的思维方法，以让自己更容易学会这些技能。</a:t>
            </a:r>
            <a:endParaRPr lang="zh-CN" altLang="en-US" sz="24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98F816D-6243-6EF6-0D34-4A2E291FB0C8}"/>
              </a:ext>
            </a:extLst>
          </p:cNvPr>
          <p:cNvSpPr txBox="1"/>
          <p:nvPr/>
        </p:nvSpPr>
        <p:spPr>
          <a:xfrm>
            <a:off x="829819" y="8047625"/>
            <a:ext cx="48678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综上所述，有一个正确的心态，对于一个人来说，是一种重要的成功要素，因为它能够使我们正确地看待各种经历，增强我们的自我调整能力，增强我们的自信心，保持镇定和信念，受到成就的满足感，从而真正的实</a:t>
            </a:r>
          </a:p>
        </p:txBody>
      </p:sp>
    </p:spTree>
    <p:extLst>
      <p:ext uri="{BB962C8B-B14F-4D97-AF65-F5344CB8AC3E}">
        <p14:creationId xmlns:p14="http://schemas.microsoft.com/office/powerpoint/2010/main" val="830481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BFB6F4-BFB1-8C83-44DC-D0678622B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F6C9DB7E-E8AB-BDA2-8177-150C979D33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F0020D06-6056-C533-39CB-CE22DA47F3BA}"/>
              </a:ext>
            </a:extLst>
          </p:cNvPr>
          <p:cNvSpPr/>
          <p:nvPr/>
        </p:nvSpPr>
        <p:spPr>
          <a:xfrm rot="7694271">
            <a:off x="5622412" y="113182"/>
            <a:ext cx="6360179" cy="629216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72EC141-5969-7040-466F-9DC7342FC66F}"/>
              </a:ext>
            </a:extLst>
          </p:cNvPr>
          <p:cNvSpPr txBox="1"/>
          <p:nvPr/>
        </p:nvSpPr>
        <p:spPr>
          <a:xfrm>
            <a:off x="829819" y="2090172"/>
            <a:ext cx="48678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综上所述，有一个正确的心态，对于一个人来说，是一种重要的成功要素，因为它能够使我们正确地看待各种经历，增强我们的自我调整能力，增强我们的自信心，保持镇定和信念，受到成就的满足感，从而真正的实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FC252E1-C9B7-7B6D-D919-49C78B8FA2C1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总体概述</a:t>
            </a:r>
          </a:p>
        </p:txBody>
      </p:sp>
      <p:sp useBgFill="1">
        <p:nvSpPr>
          <p:cNvPr id="11" name="任意多边形: 形状 10">
            <a:extLst>
              <a:ext uri="{FF2B5EF4-FFF2-40B4-BE49-F238E27FC236}">
                <a16:creationId xmlns:a16="http://schemas.microsoft.com/office/drawing/2014/main" id="{6094ED02-73F7-998E-EA73-510AF602307E}"/>
              </a:ext>
            </a:extLst>
          </p:cNvPr>
          <p:cNvSpPr/>
          <p:nvPr/>
        </p:nvSpPr>
        <p:spPr>
          <a:xfrm rot="19458741">
            <a:off x="12376508" y="-4346715"/>
            <a:ext cx="15952254" cy="1591898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13" name="任意多边形: 形状 12">
            <a:extLst>
              <a:ext uri="{FF2B5EF4-FFF2-40B4-BE49-F238E27FC236}">
                <a16:creationId xmlns:a16="http://schemas.microsoft.com/office/drawing/2014/main" id="{CC40DA4B-9FE8-B78E-777F-E63DBCB07FBD}"/>
              </a:ext>
            </a:extLst>
          </p:cNvPr>
          <p:cNvSpPr/>
          <p:nvPr/>
        </p:nvSpPr>
        <p:spPr>
          <a:xfrm rot="5400000">
            <a:off x="-13612974" y="-3253274"/>
            <a:ext cx="13392480" cy="13364548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14" name="任意多边形: 形状 13">
            <a:extLst>
              <a:ext uri="{FF2B5EF4-FFF2-40B4-BE49-F238E27FC236}">
                <a16:creationId xmlns:a16="http://schemas.microsoft.com/office/drawing/2014/main" id="{325172E4-3D3A-5E2D-2584-6EA434A82CB7}"/>
              </a:ext>
            </a:extLst>
          </p:cNvPr>
          <p:cNvSpPr/>
          <p:nvPr/>
        </p:nvSpPr>
        <p:spPr>
          <a:xfrm rot="19458741">
            <a:off x="-359193" y="-16817310"/>
            <a:ext cx="15952254" cy="1591898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B654724-B636-4A70-C3B7-91C935BDC4E9}"/>
              </a:ext>
            </a:extLst>
          </p:cNvPr>
          <p:cNvSpPr txBox="1"/>
          <p:nvPr/>
        </p:nvSpPr>
        <p:spPr>
          <a:xfrm>
            <a:off x="1058419" y="-4575129"/>
            <a:ext cx="56045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此外，正确的心态还有助于我们取得更大的成就。当面对挫折时，正确的心态会发挥出最大的作用，使我们从一种消极的思维模式中解脱出来，不再被焦虑或消极情绪所淹没，而是在挫折面前站立得更好，让自己充满信心的把自己的事情办好。此外，正确的心态还能够给自己提供不断进步的动力，并且可以帮助我们更敏感地看待别人，了解别人更好地沟通，建立有效的关系，这些都是推动自身发展的深刻动力所在。</a:t>
            </a:r>
            <a:endParaRPr lang="zh-CN" altLang="en-US" sz="24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420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BA31A0-ED8B-F2F3-B83F-4A1A1D58C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任意多边形: 形状 1">
            <a:extLst>
              <a:ext uri="{FF2B5EF4-FFF2-40B4-BE49-F238E27FC236}">
                <a16:creationId xmlns:a16="http://schemas.microsoft.com/office/drawing/2014/main" id="{1A2F61FE-DB57-AD0D-9E9F-3114015C7119}"/>
              </a:ext>
            </a:extLst>
          </p:cNvPr>
          <p:cNvSpPr/>
          <p:nvPr/>
        </p:nvSpPr>
        <p:spPr>
          <a:xfrm rot="13456405">
            <a:off x="-2229493" y="-4879131"/>
            <a:ext cx="16650984" cy="16616260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3" name="任意多边形: 形状 2">
            <a:extLst>
              <a:ext uri="{FF2B5EF4-FFF2-40B4-BE49-F238E27FC236}">
                <a16:creationId xmlns:a16="http://schemas.microsoft.com/office/drawing/2014/main" id="{4DE6F8CA-B429-B256-25FD-0A6843DF35E6}"/>
              </a:ext>
            </a:extLst>
          </p:cNvPr>
          <p:cNvSpPr/>
          <p:nvPr/>
        </p:nvSpPr>
        <p:spPr>
          <a:xfrm rot="5400000">
            <a:off x="-600241" y="-3154653"/>
            <a:ext cx="13392480" cy="13364548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6" name="任意多边形: 形状 5">
            <a:extLst>
              <a:ext uri="{FF2B5EF4-FFF2-40B4-BE49-F238E27FC236}">
                <a16:creationId xmlns:a16="http://schemas.microsoft.com/office/drawing/2014/main" id="{5DFE06BE-C6EE-3AC6-E5AF-8A95963809FD}"/>
              </a:ext>
            </a:extLst>
          </p:cNvPr>
          <p:cNvSpPr/>
          <p:nvPr/>
        </p:nvSpPr>
        <p:spPr>
          <a:xfrm rot="17377667">
            <a:off x="-1880128" y="-4431870"/>
            <a:ext cx="15952254" cy="1591898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C95948F-73B5-D086-ABDA-DE8D16DD880E}"/>
              </a:ext>
            </a:extLst>
          </p:cNvPr>
          <p:cNvGrpSpPr/>
          <p:nvPr/>
        </p:nvGrpSpPr>
        <p:grpSpPr>
          <a:xfrm>
            <a:off x="3583449" y="1299782"/>
            <a:ext cx="5025099" cy="4455678"/>
            <a:chOff x="3494559" y="631574"/>
            <a:chExt cx="5025099" cy="445567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3ED6CC5-646C-3617-6D5F-ABA2F60E2AB1}"/>
                </a:ext>
              </a:extLst>
            </p:cNvPr>
            <p:cNvSpPr txBox="1"/>
            <p:nvPr/>
          </p:nvSpPr>
          <p:spPr>
            <a:xfrm>
              <a:off x="3613027" y="901490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不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7C4A8CF-424A-0337-4271-82478983A790}"/>
                </a:ext>
              </a:extLst>
            </p:cNvPr>
            <p:cNvSpPr txBox="1"/>
            <p:nvPr/>
          </p:nvSpPr>
          <p:spPr>
            <a:xfrm>
              <a:off x="5028150" y="1538861"/>
              <a:ext cx="1676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忘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F2CAA21-E79C-3965-405A-36166C10B639}"/>
                </a:ext>
              </a:extLst>
            </p:cNvPr>
            <p:cNvSpPr txBox="1"/>
            <p:nvPr/>
          </p:nvSpPr>
          <p:spPr>
            <a:xfrm>
              <a:off x="5661299" y="631574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初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6ED6615-03FC-340B-6AB3-0F6CF4D65622}"/>
                </a:ext>
              </a:extLst>
            </p:cNvPr>
            <p:cNvSpPr txBox="1"/>
            <p:nvPr/>
          </p:nvSpPr>
          <p:spPr>
            <a:xfrm>
              <a:off x="6649888" y="1274445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心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24ABE05-39E2-54B6-76AD-B029D4536FDD}"/>
                </a:ext>
              </a:extLst>
            </p:cNvPr>
            <p:cNvSpPr txBox="1"/>
            <p:nvPr/>
          </p:nvSpPr>
          <p:spPr>
            <a:xfrm>
              <a:off x="3494559" y="2585301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不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D4764E6-D2A3-4D98-698D-15216ED48970}"/>
                </a:ext>
              </a:extLst>
            </p:cNvPr>
            <p:cNvSpPr txBox="1"/>
            <p:nvPr/>
          </p:nvSpPr>
          <p:spPr>
            <a:xfrm>
              <a:off x="6843258" y="2994371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华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EBFAAF78-051E-B540-745D-316769E235D8}"/>
                </a:ext>
              </a:extLst>
            </p:cNvPr>
            <p:cNvSpPr txBox="1"/>
            <p:nvPr/>
          </p:nvSpPr>
          <p:spPr>
            <a:xfrm>
              <a:off x="4809043" y="3372937"/>
              <a:ext cx="1676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负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0716150-8D0D-DDE1-819E-7F0B1974B331}"/>
                </a:ext>
              </a:extLst>
            </p:cNvPr>
            <p:cNvSpPr txBox="1"/>
            <p:nvPr/>
          </p:nvSpPr>
          <p:spPr>
            <a:xfrm>
              <a:off x="5618318" y="2429535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韶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18E4FE63-02F1-66B5-0FDB-46A876EA8721}"/>
              </a:ext>
            </a:extLst>
          </p:cNvPr>
          <p:cNvSpPr txBox="1"/>
          <p:nvPr/>
        </p:nvSpPr>
        <p:spPr>
          <a:xfrm>
            <a:off x="-5666231" y="2090172"/>
            <a:ext cx="48678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综上所述，有一个正确的心态，对于一个人来说，是一种重要的成功要素，因为它能够使我们正确地看待各种经历，增强我们的自我调整能力，增强我们的自信心，保持镇定和信念，受到成就的满足感，从而真正的实</a:t>
            </a:r>
          </a:p>
        </p:txBody>
      </p:sp>
    </p:spTree>
    <p:extLst>
      <p:ext uri="{BB962C8B-B14F-4D97-AF65-F5344CB8AC3E}">
        <p14:creationId xmlns:p14="http://schemas.microsoft.com/office/powerpoint/2010/main" val="2122194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任意多边形: 形状 1">
            <a:extLst>
              <a:ext uri="{FF2B5EF4-FFF2-40B4-BE49-F238E27FC236}">
                <a16:creationId xmlns:a16="http://schemas.microsoft.com/office/drawing/2014/main" id="{CAC07507-74A9-9599-50CD-88D8F144B77A}"/>
              </a:ext>
            </a:extLst>
          </p:cNvPr>
          <p:cNvSpPr/>
          <p:nvPr/>
        </p:nvSpPr>
        <p:spPr>
          <a:xfrm rot="13456405">
            <a:off x="-2229493" y="-4879131"/>
            <a:ext cx="16650984" cy="16616260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3" name="任意多边形: 形状 2">
            <a:extLst>
              <a:ext uri="{FF2B5EF4-FFF2-40B4-BE49-F238E27FC236}">
                <a16:creationId xmlns:a16="http://schemas.microsoft.com/office/drawing/2014/main" id="{EB0F6ABF-3B94-6251-09DC-4D175297C09B}"/>
              </a:ext>
            </a:extLst>
          </p:cNvPr>
          <p:cNvSpPr/>
          <p:nvPr/>
        </p:nvSpPr>
        <p:spPr>
          <a:xfrm rot="5400000">
            <a:off x="-600241" y="-3154653"/>
            <a:ext cx="13392480" cy="13364548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6" name="任意多边形: 形状 5">
            <a:extLst>
              <a:ext uri="{FF2B5EF4-FFF2-40B4-BE49-F238E27FC236}">
                <a16:creationId xmlns:a16="http://schemas.microsoft.com/office/drawing/2014/main" id="{1B79DD56-5044-0248-D000-BD18AB3BF5A4}"/>
              </a:ext>
            </a:extLst>
          </p:cNvPr>
          <p:cNvSpPr/>
          <p:nvPr/>
        </p:nvSpPr>
        <p:spPr>
          <a:xfrm rot="19458741">
            <a:off x="-1880128" y="-4431870"/>
            <a:ext cx="15952254" cy="1591898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B8D6927E-9399-6FC2-EC4F-26643E24EB56}"/>
              </a:ext>
            </a:extLst>
          </p:cNvPr>
          <p:cNvGrpSpPr/>
          <p:nvPr/>
        </p:nvGrpSpPr>
        <p:grpSpPr>
          <a:xfrm>
            <a:off x="3494559" y="1050674"/>
            <a:ext cx="5025099" cy="4455678"/>
            <a:chOff x="3494559" y="631574"/>
            <a:chExt cx="5025099" cy="4455678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43E6559-7477-2A27-0ECD-B99A171D4807}"/>
                </a:ext>
              </a:extLst>
            </p:cNvPr>
            <p:cNvSpPr txBox="1"/>
            <p:nvPr/>
          </p:nvSpPr>
          <p:spPr>
            <a:xfrm>
              <a:off x="3613027" y="901490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改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65069C3-25C4-7367-BF83-F08486D3FCC1}"/>
                </a:ext>
              </a:extLst>
            </p:cNvPr>
            <p:cNvSpPr txBox="1"/>
            <p:nvPr/>
          </p:nvSpPr>
          <p:spPr>
            <a:xfrm>
              <a:off x="5028150" y="1538861"/>
              <a:ext cx="1676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进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74893CE-4043-144C-22A5-9A98DD4B7B45}"/>
                </a:ext>
              </a:extLst>
            </p:cNvPr>
            <p:cNvSpPr txBox="1"/>
            <p:nvPr/>
          </p:nvSpPr>
          <p:spPr>
            <a:xfrm>
              <a:off x="5661299" y="631574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态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C2DCAA9-1A3A-96EA-DA95-04040560EDE9}"/>
                </a:ext>
              </a:extLst>
            </p:cNvPr>
            <p:cNvSpPr txBox="1"/>
            <p:nvPr/>
          </p:nvSpPr>
          <p:spPr>
            <a:xfrm>
              <a:off x="6649888" y="1274445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度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179B61A7-A5A4-BD69-713D-76A07084F72D}"/>
                </a:ext>
              </a:extLst>
            </p:cNvPr>
            <p:cNvSpPr txBox="1"/>
            <p:nvPr/>
          </p:nvSpPr>
          <p:spPr>
            <a:xfrm>
              <a:off x="3494559" y="2585301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迎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9EEDB4CA-6C1E-0B7B-4B9D-6B1B797EB41B}"/>
                </a:ext>
              </a:extLst>
            </p:cNvPr>
            <p:cNvSpPr txBox="1"/>
            <p:nvPr/>
          </p:nvSpPr>
          <p:spPr>
            <a:xfrm>
              <a:off x="6843258" y="2994371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末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AAA3280-50C8-C612-98A2-4748F360516C}"/>
                </a:ext>
              </a:extLst>
            </p:cNvPr>
            <p:cNvSpPr txBox="1"/>
            <p:nvPr/>
          </p:nvSpPr>
          <p:spPr>
            <a:xfrm>
              <a:off x="4809043" y="3372937"/>
              <a:ext cx="1676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战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4F43D062-C8F8-A10F-A7C0-93C190B64C3F}"/>
                </a:ext>
              </a:extLst>
            </p:cNvPr>
            <p:cNvSpPr txBox="1"/>
            <p:nvPr/>
          </p:nvSpPr>
          <p:spPr>
            <a:xfrm>
              <a:off x="5618318" y="2429535"/>
              <a:ext cx="167640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/>
                    </a:outerShdw>
                  </a:effectLst>
                  <a:latin typeface="汉仪迪升英雄体简" panose="00020600040101010101" pitchFamily="18" charset="-122"/>
                  <a:ea typeface="汉仪迪升英雄体简" panose="00020600040101010101" pitchFamily="18" charset="-122"/>
                </a:rPr>
                <a:t>期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06BE0D63-046D-5401-4972-549ECC4CFABE}"/>
              </a:ext>
            </a:extLst>
          </p:cNvPr>
          <p:cNvSpPr txBox="1"/>
          <p:nvPr/>
        </p:nvSpPr>
        <p:spPr>
          <a:xfrm>
            <a:off x="-3906519" y="5526024"/>
            <a:ext cx="2912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C2301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113E088-0B18-51C4-605E-F6ED1B4A73F3}"/>
              </a:ext>
            </a:extLst>
          </p:cNvPr>
          <p:cNvSpPr txBox="1"/>
          <p:nvPr/>
        </p:nvSpPr>
        <p:spPr>
          <a:xfrm>
            <a:off x="13350654" y="5526024"/>
            <a:ext cx="2912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第二组</a:t>
            </a:r>
            <a:endParaRPr lang="en-US" altLang="zh-CN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73533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70F59F2-F7AA-2D0D-3D02-7F4BDAD19EF5}"/>
              </a:ext>
            </a:extLst>
          </p:cNvPr>
          <p:cNvSpPr/>
          <p:nvPr/>
        </p:nvSpPr>
        <p:spPr>
          <a:xfrm>
            <a:off x="485775" y="-1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22" name="任意多边形: 形状 21">
            <a:extLst>
              <a:ext uri="{FF2B5EF4-FFF2-40B4-BE49-F238E27FC236}">
                <a16:creationId xmlns:a16="http://schemas.microsoft.com/office/drawing/2014/main" id="{11332E19-05A8-E910-4963-4B1B293CBC57}"/>
              </a:ext>
            </a:extLst>
          </p:cNvPr>
          <p:cNvSpPr/>
          <p:nvPr/>
        </p:nvSpPr>
        <p:spPr>
          <a:xfrm rot="6824207">
            <a:off x="-3610896" y="-6257653"/>
            <a:ext cx="19413790" cy="19373304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23" name="任意多边形: 形状 22">
            <a:extLst>
              <a:ext uri="{FF2B5EF4-FFF2-40B4-BE49-F238E27FC236}">
                <a16:creationId xmlns:a16="http://schemas.microsoft.com/office/drawing/2014/main" id="{B9C06DB6-7387-FE52-296B-23A686F3D851}"/>
              </a:ext>
            </a:extLst>
          </p:cNvPr>
          <p:cNvSpPr/>
          <p:nvPr/>
        </p:nvSpPr>
        <p:spPr>
          <a:xfrm rot="14605196">
            <a:off x="-4334739" y="-6881362"/>
            <a:ext cx="20861476" cy="20817966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 useBgFill="1">
        <p:nvSpPr>
          <p:cNvPr id="24" name="任意多边形: 形状 23">
            <a:extLst>
              <a:ext uri="{FF2B5EF4-FFF2-40B4-BE49-F238E27FC236}">
                <a16:creationId xmlns:a16="http://schemas.microsoft.com/office/drawing/2014/main" id="{C2457223-09E3-42B8-0633-58474CE8C295}"/>
              </a:ext>
            </a:extLst>
          </p:cNvPr>
          <p:cNvSpPr/>
          <p:nvPr/>
        </p:nvSpPr>
        <p:spPr>
          <a:xfrm rot="2739730">
            <a:off x="-5480881" y="-8025115"/>
            <a:ext cx="23153760" cy="23105472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249FA84-059A-7530-3164-32A1674679B8}"/>
              </a:ext>
            </a:extLst>
          </p:cNvPr>
          <p:cNvSpPr txBox="1"/>
          <p:nvPr/>
        </p:nvSpPr>
        <p:spPr>
          <a:xfrm>
            <a:off x="4857749" y="1057275"/>
            <a:ext cx="1238250" cy="1446550"/>
          </a:xfrm>
          <a:prstGeom prst="rect">
            <a:avLst/>
          </a:prstGeom>
          <a:noFill/>
          <a:effectLst>
            <a:glow rad="635000">
              <a:schemeClr val="accent1">
                <a:alpha val="10000"/>
              </a:schemeClr>
            </a:glow>
            <a:outerShdw blurRad="63500" dist="152400" dir="30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目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F14EA8D-7B4B-89F9-81E1-8B92D0CA3661}"/>
              </a:ext>
            </a:extLst>
          </p:cNvPr>
          <p:cNvSpPr txBox="1"/>
          <p:nvPr/>
        </p:nvSpPr>
        <p:spPr>
          <a:xfrm>
            <a:off x="5810252" y="2065392"/>
            <a:ext cx="1238250" cy="1446550"/>
          </a:xfrm>
          <a:prstGeom prst="rect">
            <a:avLst/>
          </a:prstGeom>
          <a:noFill/>
          <a:effectLst>
            <a:glow rad="635000">
              <a:schemeClr val="accent1">
                <a:alpha val="10000"/>
              </a:schemeClr>
            </a:glow>
            <a:outerShdw blurRad="63500" dist="152400" dir="30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录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AE78EDF-0D66-42FD-C7ED-633584E61834}"/>
              </a:ext>
            </a:extLst>
          </p:cNvPr>
          <p:cNvSpPr txBox="1"/>
          <p:nvPr/>
        </p:nvSpPr>
        <p:spPr>
          <a:xfrm>
            <a:off x="2914654" y="2029356"/>
            <a:ext cx="2733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     O     N     T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06834A6-9C04-F56B-6A8B-BF5AC9358D8E}"/>
              </a:ext>
            </a:extLst>
          </p:cNvPr>
          <p:cNvSpPr txBox="1"/>
          <p:nvPr/>
        </p:nvSpPr>
        <p:spPr>
          <a:xfrm>
            <a:off x="7048502" y="2029356"/>
            <a:ext cx="2733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E     N     T     S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8983D448-CCA4-7712-A64E-192F161FBD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829" y="3945668"/>
            <a:ext cx="964754" cy="964754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511271FC-62AE-3831-EF1D-4C6975AAF6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112" y="3977164"/>
            <a:ext cx="901762" cy="901762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E5FED8E3-0693-9A49-15F5-8163AF0C29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403" y="4004954"/>
            <a:ext cx="846182" cy="846182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08F6C1D2-9452-3CA7-22E5-72913D6BAF7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114" y="4048606"/>
            <a:ext cx="758878" cy="758878"/>
          </a:xfrm>
          <a:prstGeom prst="rect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373BDD25-E0C8-F728-2598-0B726EE3F129}"/>
              </a:ext>
            </a:extLst>
          </p:cNvPr>
          <p:cNvSpPr txBox="1"/>
          <p:nvPr/>
        </p:nvSpPr>
        <p:spPr>
          <a:xfrm>
            <a:off x="1505634" y="5007048"/>
            <a:ext cx="2685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态度介绍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33D43058-9F71-95FA-2284-6CE37185CAB4}"/>
              </a:ext>
            </a:extLst>
          </p:cNvPr>
          <p:cNvSpPr txBox="1"/>
          <p:nvPr/>
        </p:nvSpPr>
        <p:spPr>
          <a:xfrm>
            <a:off x="3756934" y="5007048"/>
            <a:ext cx="2685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存在现状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104FDE9D-F1EF-4C52-E7BB-90661AC0F378}"/>
              </a:ext>
            </a:extLst>
          </p:cNvPr>
          <p:cNvSpPr txBox="1"/>
          <p:nvPr/>
        </p:nvSpPr>
        <p:spPr>
          <a:xfrm>
            <a:off x="5944604" y="5007048"/>
            <a:ext cx="2685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如何改进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3AB9718-8A38-3BD7-2271-FE7361D8CAD3}"/>
              </a:ext>
            </a:extLst>
          </p:cNvPr>
          <p:cNvSpPr txBox="1"/>
          <p:nvPr/>
        </p:nvSpPr>
        <p:spPr>
          <a:xfrm>
            <a:off x="7968617" y="5007047"/>
            <a:ext cx="2685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改进意义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A8EE739-6DB0-BCE2-1978-0C38950A87BD}"/>
              </a:ext>
            </a:extLst>
          </p:cNvPr>
          <p:cNvSpPr txBox="1"/>
          <p:nvPr/>
        </p:nvSpPr>
        <p:spPr>
          <a:xfrm>
            <a:off x="1059762" y="8502148"/>
            <a:ext cx="3797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积极和消极态度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E5688D4-068F-9880-5D96-E0FF88E3205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16" y="8614226"/>
            <a:ext cx="528992" cy="52899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6810B6E-6430-5BF0-07B4-5E8C999E4C91}"/>
              </a:ext>
            </a:extLst>
          </p:cNvPr>
          <p:cNvSpPr txBox="1"/>
          <p:nvPr/>
        </p:nvSpPr>
        <p:spPr>
          <a:xfrm>
            <a:off x="1059761" y="9210034"/>
            <a:ext cx="411616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向上的、进取的；乐观的；创造性的、欢乐的、有希望的。消极态度与之相反</a:t>
            </a:r>
          </a:p>
          <a:p>
            <a:endParaRPr lang="zh-CN" altLang="en-US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668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DAEA4C-7E88-8CBA-7F56-DEFDF2C49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84B7C919-7630-25FC-677B-B959E5CCD7E9}"/>
              </a:ext>
            </a:extLst>
          </p:cNvPr>
          <p:cNvSpPr/>
          <p:nvPr/>
        </p:nvSpPr>
        <p:spPr>
          <a:xfrm>
            <a:off x="-14514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FBDFF53F-AE72-AA92-33E6-99CA322D597A}"/>
              </a:ext>
            </a:extLst>
          </p:cNvPr>
          <p:cNvSpPr/>
          <p:nvPr/>
        </p:nvSpPr>
        <p:spPr>
          <a:xfrm rot="13457676">
            <a:off x="7586668" y="-1509574"/>
            <a:ext cx="9879995" cy="9880673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8CC3CA1-166A-AE2C-4EC7-2774086B607E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态度介绍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9969D1-132F-8648-23FF-30B9E4E21E4B}"/>
              </a:ext>
            </a:extLst>
          </p:cNvPr>
          <p:cNvSpPr txBox="1"/>
          <p:nvPr/>
        </p:nvSpPr>
        <p:spPr>
          <a:xfrm>
            <a:off x="1191124" y="2036797"/>
            <a:ext cx="3797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积极和消极态度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A9862D-F4A2-7017-DCCB-26516E8AB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78" y="2148875"/>
            <a:ext cx="528992" cy="528992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4ADA181E-E064-3841-9FA8-06A5FE220685}"/>
              </a:ext>
            </a:extLst>
          </p:cNvPr>
          <p:cNvSpPr txBox="1"/>
          <p:nvPr/>
        </p:nvSpPr>
        <p:spPr>
          <a:xfrm>
            <a:off x="1191123" y="2744683"/>
            <a:ext cx="411616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向上的、进取的；乐观的；创造性的、欢乐的、有希望的。消极态度与之相反</a:t>
            </a:r>
          </a:p>
          <a:p>
            <a:endParaRPr lang="zh-CN" altLang="en-US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DBE1A4D-99B3-1844-327B-D09E9D3E7999}"/>
              </a:ext>
            </a:extLst>
          </p:cNvPr>
          <p:cNvSpPr txBox="1"/>
          <p:nvPr/>
        </p:nvSpPr>
        <p:spPr>
          <a:xfrm>
            <a:off x="-6861270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态度介绍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6A44E53-831C-93AC-956D-4423264EB37D}"/>
              </a:ext>
            </a:extLst>
          </p:cNvPr>
          <p:cNvSpPr txBox="1"/>
          <p:nvPr/>
        </p:nvSpPr>
        <p:spPr>
          <a:xfrm>
            <a:off x="920022" y="10023146"/>
            <a:ext cx="52569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令我们丧失机会、令我们的希望破灭、限制我们潜能的发挥、消耗掉我们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％的精力令我们失道寡助、令我们不能充分享受人生</a:t>
            </a:r>
          </a:p>
          <a:p>
            <a:endParaRPr lang="zh-CN" altLang="en-US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83D7A80-1617-29A4-F5F7-AF5B42E2FC35}"/>
              </a:ext>
            </a:extLst>
          </p:cNvPr>
          <p:cNvSpPr txBox="1"/>
          <p:nvPr/>
        </p:nvSpPr>
        <p:spPr>
          <a:xfrm>
            <a:off x="1057933" y="9038261"/>
            <a:ext cx="735290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消极心态为什么使人不能成功</a:t>
            </a:r>
            <a:endParaRPr lang="en-US" altLang="zh-CN" sz="4000" dirty="0">
              <a:solidFill>
                <a:schemeClr val="bg1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  <a:p>
            <a:endParaRPr lang="zh-CN" altLang="en-US" dirty="0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035A970A-4415-D45A-256E-8CD1F29FD5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85" y="9121359"/>
            <a:ext cx="572158" cy="57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4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1070BF03-95D0-D748-DB29-94DB613662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C2F62F71-986E-BD95-65FD-8DD370F468D5}"/>
              </a:ext>
            </a:extLst>
          </p:cNvPr>
          <p:cNvSpPr/>
          <p:nvPr/>
        </p:nvSpPr>
        <p:spPr>
          <a:xfrm rot="18927769">
            <a:off x="7586668" y="-1509574"/>
            <a:ext cx="9879995" cy="9880673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212F2CB-5107-A94C-6B4A-F2229F6B6444}"/>
              </a:ext>
            </a:extLst>
          </p:cNvPr>
          <p:cNvSpPr txBox="1"/>
          <p:nvPr/>
        </p:nvSpPr>
        <p:spPr>
          <a:xfrm>
            <a:off x="745851" y="2838580"/>
            <a:ext cx="52569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令我们丧失机会、令我们的希望破灭、限制我们潜能的发挥、消耗掉我们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％的精力令我们失道寡助、令我们不能充分享受人生</a:t>
            </a:r>
          </a:p>
          <a:p>
            <a:endParaRPr lang="zh-CN" altLang="en-US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C6C1B0C-CE51-E3C4-70AB-9E5819100399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态度介绍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DD05785-0E8C-80F7-BC02-B2D43ACE2AA8}"/>
              </a:ext>
            </a:extLst>
          </p:cNvPr>
          <p:cNvSpPr txBox="1"/>
          <p:nvPr/>
        </p:nvSpPr>
        <p:spPr>
          <a:xfrm>
            <a:off x="2544206" y="-1692050"/>
            <a:ext cx="7103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存在现状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9AEB845-B2DB-61B6-31F3-E14692EF429B}"/>
              </a:ext>
            </a:extLst>
          </p:cNvPr>
          <p:cNvSpPr txBox="1"/>
          <p:nvPr/>
        </p:nvSpPr>
        <p:spPr>
          <a:xfrm>
            <a:off x="883762" y="1853695"/>
            <a:ext cx="735290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消极心态为什么使人不能成功</a:t>
            </a:r>
            <a:endParaRPr lang="en-US" altLang="zh-CN" sz="4000" dirty="0">
              <a:solidFill>
                <a:schemeClr val="bg1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AC73EC6-5D51-D8BB-2425-5F139DCD70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14" y="1936793"/>
            <a:ext cx="572158" cy="57215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453B8E8-C0AD-567F-D5DD-9D6ED245A03E}"/>
              </a:ext>
            </a:extLst>
          </p:cNvPr>
          <p:cNvSpPr txBox="1"/>
          <p:nvPr/>
        </p:nvSpPr>
        <p:spPr>
          <a:xfrm>
            <a:off x="-5287645" y="1936793"/>
            <a:ext cx="4914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班上值得借鉴的良好心态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0F0D169-A8C2-3952-E28E-42C5EEC0E00E}"/>
              </a:ext>
            </a:extLst>
          </p:cNvPr>
          <p:cNvSpPr txBox="1"/>
          <p:nvPr/>
        </p:nvSpPr>
        <p:spPr>
          <a:xfrm>
            <a:off x="-5042484" y="3521785"/>
            <a:ext cx="36433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）有强烈的求知欲。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）刨根问底，不耻下问，积极思考。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）成绩好时，追求更高目标；成绩不好时，查找原因，并努力改善。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79F6084-B0B8-2EB6-FE78-3E80747C6BB6}"/>
              </a:ext>
            </a:extLst>
          </p:cNvPr>
          <p:cNvSpPr txBox="1"/>
          <p:nvPr/>
        </p:nvSpPr>
        <p:spPr>
          <a:xfrm>
            <a:off x="12465585" y="1936793"/>
            <a:ext cx="49438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班上因该改正的不良心态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7138E3A-DA02-9F0B-2FB9-29EB01AE4C4F}"/>
              </a:ext>
            </a:extLst>
          </p:cNvPr>
          <p:cNvSpPr txBox="1"/>
          <p:nvPr/>
        </p:nvSpPr>
        <p:spPr>
          <a:xfrm>
            <a:off x="13539039" y="3507487"/>
            <a:ext cx="36433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）不求上进，只求及格。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）因考试成绩不理想而灰心。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）不求甚解，死记硬背。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(4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）上课时常做其他的事。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(5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）不积极表达自己的意见。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(6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）遇到不会的问题绕过去，      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不想不问不看书。</a:t>
            </a:r>
          </a:p>
          <a:p>
            <a:endParaRPr lang="zh-CN" altLang="en-US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3A34339-A86D-1D11-974D-76734ECF3246}"/>
              </a:ext>
            </a:extLst>
          </p:cNvPr>
          <p:cNvSpPr txBox="1"/>
          <p:nvPr/>
        </p:nvSpPr>
        <p:spPr>
          <a:xfrm>
            <a:off x="993132" y="-3977513"/>
            <a:ext cx="3797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积极和消极态度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86A88AE0-CAF5-D178-F7D9-0D393AFD7D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86" y="-3865435"/>
            <a:ext cx="528992" cy="528992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19DC792E-D205-86A8-A3F3-30CCC5EC4029}"/>
              </a:ext>
            </a:extLst>
          </p:cNvPr>
          <p:cNvSpPr txBox="1"/>
          <p:nvPr/>
        </p:nvSpPr>
        <p:spPr>
          <a:xfrm>
            <a:off x="993131" y="-3269627"/>
            <a:ext cx="411616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向上的、进取的；乐观的；创造性的、欢乐的、有希望的。消极态度与之相反</a:t>
            </a:r>
          </a:p>
          <a:p>
            <a:endParaRPr lang="zh-CN" altLang="en-US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5078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0FD909-4115-7ACD-97AB-E3CE12EB6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64BCD8ED-6400-AA5B-0267-05DB9480D809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EE88A121-FEA3-49E1-0239-24A992F31B10}"/>
              </a:ext>
            </a:extLst>
          </p:cNvPr>
          <p:cNvSpPr/>
          <p:nvPr/>
        </p:nvSpPr>
        <p:spPr>
          <a:xfrm rot="10800000">
            <a:off x="3926186" y="1488029"/>
            <a:ext cx="3881676" cy="3881942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6024DA5-7438-EB6B-CB0F-DD553604EEF4}"/>
              </a:ext>
            </a:extLst>
          </p:cNvPr>
          <p:cNvSpPr txBox="1"/>
          <p:nvPr/>
        </p:nvSpPr>
        <p:spPr>
          <a:xfrm>
            <a:off x="2795155" y="109595"/>
            <a:ext cx="7103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存在现状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8BDB120-3DCB-9CE6-DFD1-EC7FFADB61F7}"/>
              </a:ext>
            </a:extLst>
          </p:cNvPr>
          <p:cNvSpPr txBox="1"/>
          <p:nvPr/>
        </p:nvSpPr>
        <p:spPr>
          <a:xfrm>
            <a:off x="37649" y="2523668"/>
            <a:ext cx="4914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班上值得借鉴的良好心态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890FBAD-CEEF-167B-020A-7261CD884052}"/>
              </a:ext>
            </a:extLst>
          </p:cNvPr>
          <p:cNvSpPr txBox="1"/>
          <p:nvPr/>
        </p:nvSpPr>
        <p:spPr>
          <a:xfrm>
            <a:off x="282810" y="4108660"/>
            <a:ext cx="36433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）有强烈的求知欲。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）刨根问底，不耻下问，积极思考。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）成绩好时，追求更高目标；成绩不好时，查找原因，并努力改善。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0980AF9-F60F-3D56-A32C-7C71AD79A6BF}"/>
              </a:ext>
            </a:extLst>
          </p:cNvPr>
          <p:cNvSpPr txBox="1"/>
          <p:nvPr/>
        </p:nvSpPr>
        <p:spPr>
          <a:xfrm>
            <a:off x="6821841" y="2537966"/>
            <a:ext cx="49438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班上因该改正的不良心态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2CEC788-90CA-CD4B-CFDC-A161DAD98D1A}"/>
              </a:ext>
            </a:extLst>
          </p:cNvPr>
          <p:cNvSpPr txBox="1"/>
          <p:nvPr/>
        </p:nvSpPr>
        <p:spPr>
          <a:xfrm>
            <a:off x="7895295" y="4108660"/>
            <a:ext cx="36433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）不求上进，只求及格。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）因考试成绩不理想而灰心。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）不求甚解，死记硬背。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(4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）上课时常做其他的事。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(5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）不积极表达自己的意见。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(6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）遇到不会的问题绕过去，      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不想不问不看书。</a:t>
            </a:r>
          </a:p>
          <a:p>
            <a:endParaRPr lang="zh-CN" altLang="en-US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FF02A07-6CC1-4227-3435-772AC8CB2E6C}"/>
              </a:ext>
            </a:extLst>
          </p:cNvPr>
          <p:cNvSpPr txBox="1"/>
          <p:nvPr/>
        </p:nvSpPr>
        <p:spPr>
          <a:xfrm>
            <a:off x="-6231171" y="179899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如何改进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DCDDD89-4160-8305-DA5E-DF7EF49DC625}"/>
              </a:ext>
            </a:extLst>
          </p:cNvPr>
          <p:cNvSpPr txBox="1"/>
          <p:nvPr/>
        </p:nvSpPr>
        <p:spPr>
          <a:xfrm>
            <a:off x="789753" y="8345151"/>
            <a:ext cx="3056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良好的学习环境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DDA4376-939B-3590-4FA9-14C37402DCB0}"/>
              </a:ext>
            </a:extLst>
          </p:cNvPr>
          <p:cNvSpPr txBox="1"/>
          <p:nvPr/>
        </p:nvSpPr>
        <p:spPr>
          <a:xfrm>
            <a:off x="7328" y="9123910"/>
            <a:ext cx="383932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营造良好的学习环境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一个安静、整洁、充满学习氛围的环境能够让孩子更加专注于学习。家长可以为孩子准备一个专门的学习空间，确保有足够的照明、适宜的温度和通风条件，并减少学习区域内的干扰因素，如电视、游戏机等</a:t>
            </a:r>
          </a:p>
          <a:p>
            <a:endParaRPr lang="zh-CN" altLang="en-US" sz="2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4CEC13D-1FF0-CD8C-2FF2-61F3B8E70973}"/>
              </a:ext>
            </a:extLst>
          </p:cNvPr>
          <p:cNvSpPr txBox="1"/>
          <p:nvPr/>
        </p:nvSpPr>
        <p:spPr>
          <a:xfrm>
            <a:off x="7889142" y="9610281"/>
            <a:ext cx="364192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制定合理的学习计划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学习计划能够帮助孩子有条理地进行学习，避免临时抱佛脚或者无所事事的情况。家长可以与孩子一起制定学习计划，合理安排每天的学习任务和时间，既有长期目标也有短期目标，增强学习的目的性和计划性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EFF84EA-3381-F50B-8C08-96CD5F65B2B2}"/>
              </a:ext>
            </a:extLst>
          </p:cNvPr>
          <p:cNvSpPr txBox="1"/>
          <p:nvPr/>
        </p:nvSpPr>
        <p:spPr>
          <a:xfrm>
            <a:off x="7807862" y="8831522"/>
            <a:ext cx="3056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合理的学习计划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27561A9-3FA9-6AF4-B51E-B27C1368CD33}"/>
              </a:ext>
            </a:extLst>
          </p:cNvPr>
          <p:cNvSpPr txBox="1"/>
          <p:nvPr/>
        </p:nvSpPr>
        <p:spPr>
          <a:xfrm>
            <a:off x="898251" y="9781696"/>
            <a:ext cx="52569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令我们丧失机会、令我们的希望破灭、限制我们潜能的发挥、消耗掉我们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90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％的精力令我们失道寡助、令我们不能充分享受人生</a:t>
            </a:r>
          </a:p>
          <a:p>
            <a:endParaRPr lang="zh-CN" altLang="en-US" sz="2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9563632-6826-1F90-00C8-C308156DA58A}"/>
              </a:ext>
            </a:extLst>
          </p:cNvPr>
          <p:cNvSpPr txBox="1"/>
          <p:nvPr/>
        </p:nvSpPr>
        <p:spPr>
          <a:xfrm>
            <a:off x="-6709253" y="179899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态度介绍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C8732BF-FDAE-9A8D-2E84-B5528864DF08}"/>
              </a:ext>
            </a:extLst>
          </p:cNvPr>
          <p:cNvSpPr txBox="1"/>
          <p:nvPr/>
        </p:nvSpPr>
        <p:spPr>
          <a:xfrm>
            <a:off x="1036162" y="8796811"/>
            <a:ext cx="735290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消极心态为什么使人不能成功</a:t>
            </a:r>
            <a:endParaRPr lang="en-US" altLang="zh-CN" sz="4000" dirty="0">
              <a:solidFill>
                <a:schemeClr val="bg1"/>
              </a:solidFill>
              <a:latin typeface="方正黑体简体" panose="02000000000000000000" pitchFamily="2" charset="-122"/>
              <a:ea typeface="方正黑体简体" panose="02000000000000000000" pitchFamily="2" charset="-122"/>
            </a:endParaRPr>
          </a:p>
          <a:p>
            <a:endParaRPr lang="zh-CN" altLang="en-US" dirty="0"/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41913D47-59E9-24D9-77AE-A1E0EF48FF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14" y="8879909"/>
            <a:ext cx="572158" cy="57215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7C48D227-41B5-18F5-D74D-AFAA9E021630}"/>
              </a:ext>
            </a:extLst>
          </p:cNvPr>
          <p:cNvSpPr txBox="1"/>
          <p:nvPr/>
        </p:nvSpPr>
        <p:spPr>
          <a:xfrm>
            <a:off x="2809010" y="-2398078"/>
            <a:ext cx="7103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如何改进</a:t>
            </a:r>
          </a:p>
        </p:txBody>
      </p:sp>
    </p:spTree>
    <p:extLst>
      <p:ext uri="{BB962C8B-B14F-4D97-AF65-F5344CB8AC3E}">
        <p14:creationId xmlns:p14="http://schemas.microsoft.com/office/powerpoint/2010/main" val="2046005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F9BF41-081A-6241-2D6F-D8F4105FB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1B895A67-25F2-40EB-0142-F2DFB6755DC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BDEDF588-602E-FD70-171A-DAE1B5AAB4B0}"/>
              </a:ext>
            </a:extLst>
          </p:cNvPr>
          <p:cNvSpPr/>
          <p:nvPr/>
        </p:nvSpPr>
        <p:spPr>
          <a:xfrm rot="2705175">
            <a:off x="-4923290" y="-7714820"/>
            <a:ext cx="22286116" cy="22287640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293DE61-3CD9-E02B-1DDB-5188627CCDF3}"/>
              </a:ext>
            </a:extLst>
          </p:cNvPr>
          <p:cNvSpPr txBox="1"/>
          <p:nvPr/>
        </p:nvSpPr>
        <p:spPr>
          <a:xfrm>
            <a:off x="2795155" y="109595"/>
            <a:ext cx="7103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如何改进</a:t>
            </a:r>
          </a:p>
        </p:txBody>
      </p:sp>
      <p:sp useBgFill="1">
        <p:nvSpPr>
          <p:cNvPr id="28" name="任意多边形: 形状 27">
            <a:extLst>
              <a:ext uri="{FF2B5EF4-FFF2-40B4-BE49-F238E27FC236}">
                <a16:creationId xmlns:a16="http://schemas.microsoft.com/office/drawing/2014/main" id="{BB92857B-BDB3-5559-A191-47986AFE357B}"/>
              </a:ext>
            </a:extLst>
          </p:cNvPr>
          <p:cNvSpPr/>
          <p:nvPr/>
        </p:nvSpPr>
        <p:spPr>
          <a:xfrm rot="8026086">
            <a:off x="4551839" y="1637928"/>
            <a:ext cx="3590220" cy="3590466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8FA0870-FEAE-A66C-9A46-93CC18E6008F}"/>
              </a:ext>
            </a:extLst>
          </p:cNvPr>
          <p:cNvSpPr txBox="1"/>
          <p:nvPr/>
        </p:nvSpPr>
        <p:spPr>
          <a:xfrm>
            <a:off x="1414022" y="1922580"/>
            <a:ext cx="3056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良好的学习环境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80A6B96-FAE1-DCCB-C200-F494273C07DC}"/>
              </a:ext>
            </a:extLst>
          </p:cNvPr>
          <p:cNvSpPr txBox="1"/>
          <p:nvPr/>
        </p:nvSpPr>
        <p:spPr>
          <a:xfrm>
            <a:off x="631597" y="2701339"/>
            <a:ext cx="383932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营造良好的学习环境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一个安静、整洁、充满学习氛围的环境能够让孩子更加专注于学习。家长可以为孩子准备一个专门的学习空间，确保有足够的照明、适宜的温度和通风条件，并减少学习区域内的干扰因素，如电视、游戏机等</a:t>
            </a:r>
          </a:p>
          <a:p>
            <a:endParaRPr lang="zh-CN" altLang="en-US" sz="2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F43CB17-C642-A0EB-ECCA-B5DB540EDA5D}"/>
              </a:ext>
            </a:extLst>
          </p:cNvPr>
          <p:cNvSpPr txBox="1"/>
          <p:nvPr/>
        </p:nvSpPr>
        <p:spPr>
          <a:xfrm>
            <a:off x="8420375" y="2701339"/>
            <a:ext cx="364192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制定合理的学习计划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学习计划能够帮助孩子有条理地进行学习，避免临时抱佛脚或者无所事事的情况。家长可以与孩子一起制定学习计划，合理安排每天的学习任务和时间，既有长期目标也有短期目标，增强学习的目的性和计划性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75E060A-14F3-3FB2-6AA6-A38E2C2B864F}"/>
              </a:ext>
            </a:extLst>
          </p:cNvPr>
          <p:cNvSpPr txBox="1"/>
          <p:nvPr/>
        </p:nvSpPr>
        <p:spPr>
          <a:xfrm>
            <a:off x="8339095" y="1922580"/>
            <a:ext cx="3056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合理的学习计划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4326789-41EB-5007-D3FD-A1632F9E8AB2}"/>
              </a:ext>
            </a:extLst>
          </p:cNvPr>
          <p:cNvSpPr txBox="1"/>
          <p:nvPr/>
        </p:nvSpPr>
        <p:spPr>
          <a:xfrm>
            <a:off x="-7776747" y="352920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如何改进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795A0FF-B7A1-0F04-4BCE-DA3F07E2F841}"/>
              </a:ext>
            </a:extLst>
          </p:cNvPr>
          <p:cNvSpPr txBox="1"/>
          <p:nvPr/>
        </p:nvSpPr>
        <p:spPr>
          <a:xfrm>
            <a:off x="412864" y="-3985674"/>
            <a:ext cx="493274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给予适当的奖励和鼓励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适当的奖励和鼓励能够增强孩子的学习动力。当孩子取得进步或者好成绩时，家长可以给予一定的物质奖励或者精神鼓励，让孩子感受到自己的努力得到了认可和肯定</a:t>
            </a:r>
            <a:endParaRPr lang="zh-CN" altLang="en-US" sz="28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F1DDC22-EA5B-E982-2D44-351094A22148}"/>
              </a:ext>
            </a:extLst>
          </p:cNvPr>
          <p:cNvSpPr txBox="1"/>
          <p:nvPr/>
        </p:nvSpPr>
        <p:spPr>
          <a:xfrm>
            <a:off x="0" y="-5264845"/>
            <a:ext cx="690161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适当的奖励和鼓励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01C54A4-7298-59C5-0ADA-F5428EAE7A5E}"/>
              </a:ext>
            </a:extLst>
          </p:cNvPr>
          <p:cNvSpPr txBox="1"/>
          <p:nvPr/>
        </p:nvSpPr>
        <p:spPr>
          <a:xfrm>
            <a:off x="2738005" y="-2176405"/>
            <a:ext cx="7103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存在现状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59A6159-8550-9126-1BDA-550B01C2693B}"/>
              </a:ext>
            </a:extLst>
          </p:cNvPr>
          <p:cNvSpPr txBox="1"/>
          <p:nvPr/>
        </p:nvSpPr>
        <p:spPr>
          <a:xfrm>
            <a:off x="-5601151" y="2466518"/>
            <a:ext cx="4914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班上值得借鉴的良好心态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1FE1394-E8B4-CFBF-C865-906979E07511}"/>
              </a:ext>
            </a:extLst>
          </p:cNvPr>
          <p:cNvSpPr txBox="1"/>
          <p:nvPr/>
        </p:nvSpPr>
        <p:spPr>
          <a:xfrm>
            <a:off x="-5355990" y="4051510"/>
            <a:ext cx="36433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）有强烈的求知欲。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）刨根问底，不耻下问，积极思考。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）成绩好时，追求更高目标；成绩不好时，查找原因，并努力改善。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87514BCC-FB45-6110-1464-1AD081F5E906}"/>
              </a:ext>
            </a:extLst>
          </p:cNvPr>
          <p:cNvSpPr txBox="1"/>
          <p:nvPr/>
        </p:nvSpPr>
        <p:spPr>
          <a:xfrm>
            <a:off x="13089291" y="2614166"/>
            <a:ext cx="49438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班上因该改正的不良心态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5DD0DD8-B6BC-5B34-E9E1-286B49ABF0C9}"/>
              </a:ext>
            </a:extLst>
          </p:cNvPr>
          <p:cNvSpPr txBox="1"/>
          <p:nvPr/>
        </p:nvSpPr>
        <p:spPr>
          <a:xfrm>
            <a:off x="14162745" y="4184860"/>
            <a:ext cx="36433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(1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）不求上进，只求及格。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(2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）因考试成绩不理想而灰心。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(3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）不求甚解，死记硬背。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(4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）上课时常做其他的事。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(5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）不积极表达自己的意见。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(6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）遇到不会的问题绕过去，      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不想不问不看书。</a:t>
            </a:r>
          </a:p>
          <a:p>
            <a:endParaRPr lang="zh-CN" altLang="en-US" sz="2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636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030E17-0EE4-BECA-C49D-AB7223E04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96BE1C48-3833-213E-B9A4-C027C01A510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A35B7B3F-D9C7-7B65-9BDA-24B82D609232}"/>
              </a:ext>
            </a:extLst>
          </p:cNvPr>
          <p:cNvSpPr/>
          <p:nvPr/>
        </p:nvSpPr>
        <p:spPr>
          <a:xfrm rot="18856940">
            <a:off x="7586668" y="-1509574"/>
            <a:ext cx="9879995" cy="9880673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FCDDCD8-9689-C890-4BD9-C38D5DF67FBC}"/>
              </a:ext>
            </a:extLst>
          </p:cNvPr>
          <p:cNvSpPr txBox="1"/>
          <p:nvPr/>
        </p:nvSpPr>
        <p:spPr>
          <a:xfrm>
            <a:off x="679489" y="2553820"/>
            <a:ext cx="493274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给予适当的奖励和鼓励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适当的奖励和鼓励能够增强孩子的学习动力。当孩子取得进步或者好成绩时，家长可以给予一定的物质奖励或者精神鼓励，让孩子感受到自己的努力得到了认可和肯定</a:t>
            </a:r>
            <a:endParaRPr lang="zh-CN" altLang="en-US" sz="28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2C6094-BF3F-DD17-C425-983E1F7E2F64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如何改进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72E3CD4-E4E8-7279-1D81-F60C7213FC71}"/>
              </a:ext>
            </a:extLst>
          </p:cNvPr>
          <p:cNvSpPr txBox="1"/>
          <p:nvPr/>
        </p:nvSpPr>
        <p:spPr>
          <a:xfrm>
            <a:off x="-6720687" y="347346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执行计划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8C5469D-55FA-1845-5E77-D5C83D0C582C}"/>
              </a:ext>
            </a:extLst>
          </p:cNvPr>
          <p:cNvSpPr txBox="1"/>
          <p:nvPr/>
        </p:nvSpPr>
        <p:spPr>
          <a:xfrm>
            <a:off x="266625" y="1274649"/>
            <a:ext cx="690161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适当的奖励和鼓励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FD3FA65-931B-C56C-DD2A-A952FF7D20E3}"/>
              </a:ext>
            </a:extLst>
          </p:cNvPr>
          <p:cNvSpPr txBox="1"/>
          <p:nvPr/>
        </p:nvSpPr>
        <p:spPr>
          <a:xfrm>
            <a:off x="-4072378" y="2074980"/>
            <a:ext cx="3056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良好的学习环境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2097F6E-F6E0-4184-FF01-5803F9CA00A8}"/>
              </a:ext>
            </a:extLst>
          </p:cNvPr>
          <p:cNvSpPr txBox="1"/>
          <p:nvPr/>
        </p:nvSpPr>
        <p:spPr>
          <a:xfrm>
            <a:off x="-4854803" y="2853739"/>
            <a:ext cx="383932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营造良好的学习环境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一个安静、整洁、充满学习氛围的环境能够让孩子更加专注于学习。家长可以为孩子准备一个专门的学习空间，确保有足够的照明、适宜的温度和通风条件，并减少学习区域内的干扰因素，如电视、游戏机等</a:t>
            </a:r>
          </a:p>
          <a:p>
            <a:endParaRPr lang="zh-CN" altLang="en-US" sz="2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09C89AD-D3C6-2416-72CE-E1C71EC68884}"/>
              </a:ext>
            </a:extLst>
          </p:cNvPr>
          <p:cNvSpPr txBox="1"/>
          <p:nvPr/>
        </p:nvSpPr>
        <p:spPr>
          <a:xfrm>
            <a:off x="15373625" y="2853739"/>
            <a:ext cx="364192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制定合理的学习计划</a:t>
            </a:r>
            <a:r>
              <a:rPr lang="en-US" altLang="zh-CN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学习计划能够帮助孩子有条理地进行学习，避免临时抱佛脚或者无所事事的情况。家长可以与孩子一起制定学习计划，合理安排每天的学习任务和时间，既有长期目标也有短期目标，增强学习的目的性和计划性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EA95C1B-7146-0C3B-B266-B613BAFB8066}"/>
              </a:ext>
            </a:extLst>
          </p:cNvPr>
          <p:cNvSpPr txBox="1"/>
          <p:nvPr/>
        </p:nvSpPr>
        <p:spPr>
          <a:xfrm>
            <a:off x="15292345" y="2074980"/>
            <a:ext cx="3056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合理的学习计划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0CFE6D7-6226-842F-94EE-C03DDB30796D}"/>
              </a:ext>
            </a:extLst>
          </p:cNvPr>
          <p:cNvSpPr txBox="1"/>
          <p:nvPr/>
        </p:nvSpPr>
        <p:spPr>
          <a:xfrm>
            <a:off x="663150" y="7715583"/>
            <a:ext cx="56045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首先，正确的心态可以使我们正确地看待各种经历，使我们不至于被自己的消极情绪所控制。我们可以增强自我调节能力，保证我们能够在紧张的环境中保持淡定和镇定，发现每一个偶然机会，从而取得成功。人在学习中，要站在努力和学习的高度，总结和执行自己的学习计划，在有效利用时间，增强模仿能力，习惯用正确的思维方法，以让自己更容易学会这些技能。</a:t>
            </a:r>
            <a:endParaRPr lang="zh-CN" altLang="en-US" sz="24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0025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3B5352-0F08-1B22-9D64-A3244E37D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F5B6F5FF-48C7-FA14-A167-18EFEF2083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94000"/>
                </a:schemeClr>
              </a:gs>
              <a:gs pos="0">
                <a:schemeClr val="tx1">
                  <a:alpha val="1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8" name="任意多边形: 形状 7">
            <a:extLst>
              <a:ext uri="{FF2B5EF4-FFF2-40B4-BE49-F238E27FC236}">
                <a16:creationId xmlns:a16="http://schemas.microsoft.com/office/drawing/2014/main" id="{51F5B89D-E2FF-0FF0-F7F3-A77ED2971FDB}"/>
              </a:ext>
            </a:extLst>
          </p:cNvPr>
          <p:cNvSpPr/>
          <p:nvPr/>
        </p:nvSpPr>
        <p:spPr>
          <a:xfrm rot="2681521">
            <a:off x="7586668" y="-1509574"/>
            <a:ext cx="9879995" cy="9880673"/>
          </a:xfrm>
          <a:custGeom>
            <a:avLst/>
            <a:gdLst>
              <a:gd name="connsiteX0" fmla="*/ 4370326 w 5829237"/>
              <a:gd name="connsiteY0" fmla="*/ 2978318 h 5829637"/>
              <a:gd name="connsiteX1" fmla="*/ 5829237 w 5829237"/>
              <a:gd name="connsiteY1" fmla="*/ 2978318 h 5829637"/>
              <a:gd name="connsiteX2" fmla="*/ 5817379 w 5829237"/>
              <a:gd name="connsiteY2" fmla="*/ 3213149 h 5829637"/>
              <a:gd name="connsiteX3" fmla="*/ 3194541 w 5829237"/>
              <a:gd name="connsiteY3" fmla="*/ 5819390 h 5829637"/>
              <a:gd name="connsiteX4" fmla="*/ 2978118 w 5829237"/>
              <a:gd name="connsiteY4" fmla="*/ 5829637 h 5829637"/>
              <a:gd name="connsiteX5" fmla="*/ 2978118 w 5829237"/>
              <a:gd name="connsiteY5" fmla="*/ 4370725 h 5829637"/>
              <a:gd name="connsiteX6" fmla="*/ 3054580 w 5829237"/>
              <a:gd name="connsiteY6" fmla="*/ 4367104 h 5829637"/>
              <a:gd name="connsiteX7" fmla="*/ 4366000 w 5829237"/>
              <a:gd name="connsiteY7" fmla="*/ 3063983 h 5829637"/>
              <a:gd name="connsiteX8" fmla="*/ 0 w 5829237"/>
              <a:gd name="connsiteY8" fmla="*/ 2978318 h 5829637"/>
              <a:gd name="connsiteX9" fmla="*/ 1458913 w 5829237"/>
              <a:gd name="connsiteY9" fmla="*/ 2978318 h 5829637"/>
              <a:gd name="connsiteX10" fmla="*/ 1463239 w 5829237"/>
              <a:gd name="connsiteY10" fmla="*/ 3063983 h 5829637"/>
              <a:gd name="connsiteX11" fmla="*/ 2774658 w 5829237"/>
              <a:gd name="connsiteY11" fmla="*/ 4367104 h 5829637"/>
              <a:gd name="connsiteX12" fmla="*/ 2851118 w 5829237"/>
              <a:gd name="connsiteY12" fmla="*/ 4370725 h 5829637"/>
              <a:gd name="connsiteX13" fmla="*/ 2851118 w 5829237"/>
              <a:gd name="connsiteY13" fmla="*/ 5829637 h 5829637"/>
              <a:gd name="connsiteX14" fmla="*/ 2634696 w 5829237"/>
              <a:gd name="connsiteY14" fmla="*/ 5819390 h 5829637"/>
              <a:gd name="connsiteX15" fmla="*/ 11858 w 5829237"/>
              <a:gd name="connsiteY15" fmla="*/ 3213149 h 5829637"/>
              <a:gd name="connsiteX16" fmla="*/ 2851118 w 5829237"/>
              <a:gd name="connsiteY16" fmla="*/ 0 h 5829637"/>
              <a:gd name="connsiteX17" fmla="*/ 2851118 w 5829237"/>
              <a:gd name="connsiteY17" fmla="*/ 1458912 h 5829637"/>
              <a:gd name="connsiteX18" fmla="*/ 2774658 w 5829237"/>
              <a:gd name="connsiteY18" fmla="*/ 1462532 h 5829637"/>
              <a:gd name="connsiteX19" fmla="*/ 1463239 w 5829237"/>
              <a:gd name="connsiteY19" fmla="*/ 2765653 h 5829637"/>
              <a:gd name="connsiteX20" fmla="*/ 1458913 w 5829237"/>
              <a:gd name="connsiteY20" fmla="*/ 2851318 h 5829637"/>
              <a:gd name="connsiteX21" fmla="*/ 0 w 5829237"/>
              <a:gd name="connsiteY21" fmla="*/ 2851318 h 5829637"/>
              <a:gd name="connsiteX22" fmla="*/ 11858 w 5829237"/>
              <a:gd name="connsiteY22" fmla="*/ 2616488 h 5829637"/>
              <a:gd name="connsiteX23" fmla="*/ 2634696 w 5829237"/>
              <a:gd name="connsiteY23" fmla="*/ 10247 h 5829637"/>
              <a:gd name="connsiteX24" fmla="*/ 2978118 w 5829237"/>
              <a:gd name="connsiteY24" fmla="*/ 0 h 5829637"/>
              <a:gd name="connsiteX25" fmla="*/ 3194541 w 5829237"/>
              <a:gd name="connsiteY25" fmla="*/ 10247 h 5829637"/>
              <a:gd name="connsiteX26" fmla="*/ 5817379 w 5829237"/>
              <a:gd name="connsiteY26" fmla="*/ 2616488 h 5829637"/>
              <a:gd name="connsiteX27" fmla="*/ 5829237 w 5829237"/>
              <a:gd name="connsiteY27" fmla="*/ 2851318 h 5829637"/>
              <a:gd name="connsiteX28" fmla="*/ 4370326 w 5829237"/>
              <a:gd name="connsiteY28" fmla="*/ 2851318 h 5829637"/>
              <a:gd name="connsiteX29" fmla="*/ 4366000 w 5829237"/>
              <a:gd name="connsiteY29" fmla="*/ 2765653 h 5829637"/>
              <a:gd name="connsiteX30" fmla="*/ 3054580 w 5829237"/>
              <a:gd name="connsiteY30" fmla="*/ 1462532 h 5829637"/>
              <a:gd name="connsiteX31" fmla="*/ 2978118 w 5829237"/>
              <a:gd name="connsiteY31" fmla="*/ 1458912 h 5829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829237" h="5829637">
                <a:moveTo>
                  <a:pt x="4370326" y="2978318"/>
                </a:moveTo>
                <a:lnTo>
                  <a:pt x="5829237" y="2978318"/>
                </a:lnTo>
                <a:lnTo>
                  <a:pt x="5817379" y="3213149"/>
                </a:lnTo>
                <a:cubicBezTo>
                  <a:pt x="5677296" y="4592522"/>
                  <a:pt x="4576424" y="5687860"/>
                  <a:pt x="3194541" y="5819390"/>
                </a:cubicBezTo>
                <a:lnTo>
                  <a:pt x="2978118" y="5829637"/>
                </a:lnTo>
                <a:lnTo>
                  <a:pt x="2978118" y="4370725"/>
                </a:lnTo>
                <a:lnTo>
                  <a:pt x="3054580" y="4367104"/>
                </a:lnTo>
                <a:cubicBezTo>
                  <a:pt x="3745522" y="4301340"/>
                  <a:pt x="4295959" y="3753670"/>
                  <a:pt x="4366000" y="3063983"/>
                </a:cubicBezTo>
                <a:close/>
                <a:moveTo>
                  <a:pt x="0" y="2978318"/>
                </a:moveTo>
                <a:lnTo>
                  <a:pt x="1458913" y="2978318"/>
                </a:lnTo>
                <a:lnTo>
                  <a:pt x="1463239" y="3063983"/>
                </a:lnTo>
                <a:cubicBezTo>
                  <a:pt x="1533280" y="3753670"/>
                  <a:pt x="2083716" y="4301340"/>
                  <a:pt x="2774658" y="4367104"/>
                </a:cubicBezTo>
                <a:lnTo>
                  <a:pt x="2851118" y="4370725"/>
                </a:lnTo>
                <a:lnTo>
                  <a:pt x="2851118" y="5829637"/>
                </a:lnTo>
                <a:lnTo>
                  <a:pt x="2634696" y="5819390"/>
                </a:lnTo>
                <a:cubicBezTo>
                  <a:pt x="1252812" y="5687860"/>
                  <a:pt x="151941" y="4592522"/>
                  <a:pt x="11858" y="3213149"/>
                </a:cubicBezTo>
                <a:close/>
                <a:moveTo>
                  <a:pt x="2851118" y="0"/>
                </a:moveTo>
                <a:lnTo>
                  <a:pt x="2851118" y="1458912"/>
                </a:lnTo>
                <a:lnTo>
                  <a:pt x="2774658" y="1462532"/>
                </a:lnTo>
                <a:cubicBezTo>
                  <a:pt x="2083716" y="1528297"/>
                  <a:pt x="1533280" y="2075967"/>
                  <a:pt x="1463239" y="2765653"/>
                </a:cubicBezTo>
                <a:lnTo>
                  <a:pt x="1458913" y="2851318"/>
                </a:lnTo>
                <a:lnTo>
                  <a:pt x="0" y="2851318"/>
                </a:lnTo>
                <a:lnTo>
                  <a:pt x="11858" y="2616488"/>
                </a:lnTo>
                <a:cubicBezTo>
                  <a:pt x="151941" y="1237115"/>
                  <a:pt x="1252812" y="141776"/>
                  <a:pt x="2634696" y="10247"/>
                </a:cubicBezTo>
                <a:close/>
                <a:moveTo>
                  <a:pt x="2978118" y="0"/>
                </a:moveTo>
                <a:lnTo>
                  <a:pt x="3194541" y="10247"/>
                </a:lnTo>
                <a:cubicBezTo>
                  <a:pt x="4576424" y="141776"/>
                  <a:pt x="5677296" y="1237115"/>
                  <a:pt x="5817379" y="2616488"/>
                </a:cubicBezTo>
                <a:lnTo>
                  <a:pt x="5829237" y="2851318"/>
                </a:lnTo>
                <a:lnTo>
                  <a:pt x="4370326" y="2851318"/>
                </a:lnTo>
                <a:lnTo>
                  <a:pt x="4366000" y="2765653"/>
                </a:lnTo>
                <a:cubicBezTo>
                  <a:pt x="4295959" y="2075967"/>
                  <a:pt x="3745522" y="1528297"/>
                  <a:pt x="3054580" y="1462532"/>
                </a:cubicBezTo>
                <a:lnTo>
                  <a:pt x="2978118" y="1458912"/>
                </a:lnTo>
                <a:close/>
              </a:path>
            </a:pathLst>
          </a:custGeom>
          <a:ln>
            <a:noFill/>
          </a:ln>
          <a:effectLst>
            <a:outerShdw blurRad="546100" dist="38100" dir="2700000" sx="102000" sy="102000" algn="tl" rotWithShape="0">
              <a:prstClr val="black">
                <a:alpha val="67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AF5F92E-F4F8-A46A-E0E1-7D0D457CA88A}"/>
              </a:ext>
            </a:extLst>
          </p:cNvPr>
          <p:cNvSpPr txBox="1"/>
          <p:nvPr/>
        </p:nvSpPr>
        <p:spPr>
          <a:xfrm>
            <a:off x="801695" y="1702709"/>
            <a:ext cx="56045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首先，正确的心态可以使我们正确地看待各种经历，使我们不至于被自己的消极情绪所控制。我们可以增强自我调节能力，保证我们能够在紧张的环境中保持淡定和镇定，发现每一个偶然机会，从而取得成功。人在学习中，要站在努力和学习的高度，总结和执行自己的学习计划，在有效利用时间，增强模仿能力，习惯用正确的思维方法，以让自己更容易学会这些技能。</a:t>
            </a:r>
            <a:endParaRPr lang="zh-CN" altLang="en-US" sz="24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63D8BD6-806C-1DAD-7452-DDDC5EB50F66}"/>
              </a:ext>
            </a:extLst>
          </p:cNvPr>
          <p:cNvSpPr txBox="1"/>
          <p:nvPr/>
        </p:nvSpPr>
        <p:spPr>
          <a:xfrm>
            <a:off x="-140922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改进意义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CE76D21-DF2D-CB73-5692-24F25CDA9D64}"/>
              </a:ext>
            </a:extLst>
          </p:cNvPr>
          <p:cNvSpPr txBox="1"/>
          <p:nvPr/>
        </p:nvSpPr>
        <p:spPr>
          <a:xfrm>
            <a:off x="793789" y="-3256430"/>
            <a:ext cx="493274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给予适当的奖励和鼓励</a:t>
            </a:r>
            <a:r>
              <a:rPr lang="en-US" altLang="zh-CN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:</a:t>
            </a:r>
            <a:r>
              <a:rPr lang="zh-CN" altLang="en-US" sz="28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适当的奖励和鼓励能够增强孩子的学习动力。当孩子取得进步或者好成绩时，家长可以给予一定的物质奖励或者精神鼓励，让孩子感受到自己的努力得到了认可和肯定</a:t>
            </a:r>
            <a:endParaRPr lang="zh-CN" altLang="en-US" sz="28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4C45ACC-DB9B-194C-C7EF-17D88C0AB9B9}"/>
              </a:ext>
            </a:extLst>
          </p:cNvPr>
          <p:cNvSpPr txBox="1"/>
          <p:nvPr/>
        </p:nvSpPr>
        <p:spPr>
          <a:xfrm>
            <a:off x="-6544585" y="292744"/>
            <a:ext cx="6143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>
                <a:gradFill>
                  <a:gsLst>
                    <a:gs pos="50500">
                      <a:srgbClr val="FFFFFF">
                        <a:alpha val="50000"/>
                      </a:srgbClr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bg1">
                        <a:alpha val="49000"/>
                      </a:schemeClr>
                    </a:gs>
                  </a:gsLst>
                  <a:lin ang="10800000" scaled="1"/>
                </a:gra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如何改进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C14C004-C523-4A5E-58AE-83EA7A2DFC07}"/>
              </a:ext>
            </a:extLst>
          </p:cNvPr>
          <p:cNvSpPr txBox="1"/>
          <p:nvPr/>
        </p:nvSpPr>
        <p:spPr>
          <a:xfrm>
            <a:off x="380925" y="-4535601"/>
            <a:ext cx="690161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方正黑体简体" panose="02000000000000000000" pitchFamily="2" charset="-122"/>
                <a:ea typeface="方正黑体简体" panose="02000000000000000000" pitchFamily="2" charset="-122"/>
              </a:rPr>
              <a:t>适当的奖励和鼓励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A693DA9-E5AB-2970-4578-993F9036D54F}"/>
              </a:ext>
            </a:extLst>
          </p:cNvPr>
          <p:cNvSpPr txBox="1"/>
          <p:nvPr/>
        </p:nvSpPr>
        <p:spPr>
          <a:xfrm>
            <a:off x="795183" y="-4881662"/>
            <a:ext cx="56045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  此外，正确的心态还有助于我们取得更大的成就。当面对挫折时，正确的心态会发挥出最大的作用，使我们从一种消极的思维模式中解脱出来，不再被焦虑或消极情绪所淹没，而是在挫折面前站立得更好，让自己充满信心的把自己的事情办好。此外，正确的心态还能够给自己提供不断进步的动力，并且可以帮助我们更敏感地看待别人，了解别人更好地沟通，建立有效的关系，这些都是推动自身发展的深刻动力所在。</a:t>
            </a:r>
            <a:endParaRPr lang="zh-CN" altLang="en-US" sz="24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144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2027</Words>
  <Application>Microsoft Office PowerPoint</Application>
  <PresentationFormat>宽屏</PresentationFormat>
  <Paragraphs>122</Paragraphs>
  <Slides>12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等线</vt:lpstr>
      <vt:lpstr>等线 Light</vt:lpstr>
      <vt:lpstr>方正黑体简体</vt:lpstr>
      <vt:lpstr>仿宋</vt:lpstr>
      <vt:lpstr>汉仪迪升英雄体简</vt:lpstr>
      <vt:lpstr>黑体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cp:lastModifiedBy>宝宁 崔</cp:lastModifiedBy>
  <cp:revision>10</cp:revision>
  <dcterms:created xsi:type="dcterms:W3CDTF">2024-11-19T16:21:30Z</dcterms:created>
  <dcterms:modified xsi:type="dcterms:W3CDTF">2024-12-14T15:55:00Z</dcterms:modified>
</cp:coreProperties>
</file>

<file path=docProps/thumbnail.jpeg>
</file>